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3" r:id="rId7"/>
    <p:sldId id="264" r:id="rId8"/>
    <p:sldId id="265" r:id="rId9"/>
    <p:sldId id="266" r:id="rId10"/>
    <p:sldId id="267" r:id="rId11"/>
    <p:sldId id="259" r:id="rId12"/>
    <p:sldId id="268" r:id="rId13"/>
    <p:sldId id="269" r:id="rId14"/>
    <p:sldId id="271"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2" d="100"/>
          <a:sy n="92" d="100"/>
        </p:scale>
        <p:origin x="4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7/29/2021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7/29/2021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9AFE-E450-461F-A83F-73A6257003F0}"/>
              </a:ext>
            </a:extLst>
          </p:cNvPr>
          <p:cNvSpPr>
            <a:spLocks noGrp="1"/>
          </p:cNvSpPr>
          <p:nvPr>
            <p:ph type="ctrTitle"/>
          </p:nvPr>
        </p:nvSpPr>
        <p:spPr/>
        <p:txBody>
          <a:bodyPr/>
          <a:lstStyle/>
          <a:p>
            <a:r>
              <a:rPr lang="en-US" dirty="0"/>
              <a:t>Recipe Recognition With Deep Learning</a:t>
            </a:r>
            <a:endParaRPr lang="en-IN" dirty="0"/>
          </a:p>
        </p:txBody>
      </p:sp>
      <p:sp>
        <p:nvSpPr>
          <p:cNvPr id="3" name="Subtitle 2">
            <a:extLst>
              <a:ext uri="{FF2B5EF4-FFF2-40B4-BE49-F238E27FC236}">
                <a16:creationId xmlns:a16="http://schemas.microsoft.com/office/drawing/2014/main" id="{D88F940C-7CED-49FD-BF49-76AD12E92648}"/>
              </a:ext>
            </a:extLst>
          </p:cNvPr>
          <p:cNvSpPr>
            <a:spLocks noGrp="1"/>
          </p:cNvSpPr>
          <p:nvPr>
            <p:ph type="subTitle" idx="1"/>
          </p:nvPr>
        </p:nvSpPr>
        <p:spPr/>
        <p:txBody>
          <a:bodyPr>
            <a:normAutofit fontScale="92500" lnSpcReduction="10000"/>
          </a:bodyPr>
          <a:lstStyle/>
          <a:p>
            <a:r>
              <a:rPr lang="en-IN" sz="2200" dirty="0">
                <a:solidFill>
                  <a:schemeClr val="tx1"/>
                </a:solidFill>
              </a:rPr>
              <a:t>Team Name: Lorem Ipsum</a:t>
            </a:r>
          </a:p>
          <a:p>
            <a:r>
              <a:rPr lang="en-IN" sz="2200" dirty="0">
                <a:solidFill>
                  <a:schemeClr val="tx1"/>
                </a:solidFill>
              </a:rPr>
              <a:t>Team number: 15</a:t>
            </a:r>
          </a:p>
          <a:p>
            <a:r>
              <a:rPr lang="en-IN" dirty="0"/>
              <a:t>Team members: Hartej Singh, </a:t>
            </a:r>
            <a:r>
              <a:rPr lang="en-IN" dirty="0" err="1"/>
              <a:t>Aatman</a:t>
            </a:r>
            <a:r>
              <a:rPr lang="en-IN" dirty="0"/>
              <a:t> Prajapati, </a:t>
            </a:r>
            <a:r>
              <a:rPr lang="en-IN" dirty="0" err="1"/>
              <a:t>Rupin</a:t>
            </a:r>
            <a:r>
              <a:rPr lang="en-IN" dirty="0"/>
              <a:t> </a:t>
            </a:r>
            <a:r>
              <a:rPr lang="en-IN" dirty="0" err="1"/>
              <a:t>patel</a:t>
            </a:r>
            <a:r>
              <a:rPr lang="en-IN" dirty="0"/>
              <a:t>, </a:t>
            </a:r>
            <a:r>
              <a:rPr lang="en-IN" dirty="0" err="1"/>
              <a:t>Sreya</a:t>
            </a:r>
            <a:r>
              <a:rPr lang="en-IN" dirty="0"/>
              <a:t> Venugopal</a:t>
            </a:r>
          </a:p>
        </p:txBody>
      </p:sp>
    </p:spTree>
    <p:extLst>
      <p:ext uri="{BB962C8B-B14F-4D97-AF65-F5344CB8AC3E}">
        <p14:creationId xmlns:p14="http://schemas.microsoft.com/office/powerpoint/2010/main" val="36128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A40892-FCC1-4026-A168-428D4E37B482}"/>
              </a:ext>
            </a:extLst>
          </p:cNvPr>
          <p:cNvPicPr>
            <a:picLocks noChangeAspect="1"/>
          </p:cNvPicPr>
          <p:nvPr/>
        </p:nvPicPr>
        <p:blipFill rotWithShape="1">
          <a:blip r:embed="rId2"/>
          <a:srcRect b="2888"/>
          <a:stretch/>
        </p:blipFill>
        <p:spPr>
          <a:xfrm>
            <a:off x="747712" y="944274"/>
            <a:ext cx="10696575" cy="5633172"/>
          </a:xfrm>
          <a:prstGeom prst="rect">
            <a:avLst/>
          </a:prstGeom>
        </p:spPr>
      </p:pic>
      <p:sp>
        <p:nvSpPr>
          <p:cNvPr id="6" name="TextBox 5">
            <a:extLst>
              <a:ext uri="{FF2B5EF4-FFF2-40B4-BE49-F238E27FC236}">
                <a16:creationId xmlns:a16="http://schemas.microsoft.com/office/drawing/2014/main" id="{D838EDF4-99F1-4CB7-9672-59B6552BC8E3}"/>
              </a:ext>
            </a:extLst>
          </p:cNvPr>
          <p:cNvSpPr txBox="1"/>
          <p:nvPr/>
        </p:nvSpPr>
        <p:spPr>
          <a:xfrm>
            <a:off x="1210614" y="280554"/>
            <a:ext cx="5051639" cy="461665"/>
          </a:xfrm>
          <a:prstGeom prst="rect">
            <a:avLst/>
          </a:prstGeom>
          <a:noFill/>
        </p:spPr>
        <p:txBody>
          <a:bodyPr wrap="none" rtlCol="0">
            <a:spAutoFit/>
          </a:bodyPr>
          <a:lstStyle/>
          <a:p>
            <a:r>
              <a:rPr lang="en-IN" sz="2400" dirty="0"/>
              <a:t>Flask Deployment and Model Prediction</a:t>
            </a:r>
          </a:p>
        </p:txBody>
      </p:sp>
    </p:spTree>
    <p:extLst>
      <p:ext uri="{BB962C8B-B14F-4D97-AF65-F5344CB8AC3E}">
        <p14:creationId xmlns:p14="http://schemas.microsoft.com/office/powerpoint/2010/main" val="2504680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DC0C95-8BBF-4C3C-8DA9-324E7E3F4D8A}"/>
              </a:ext>
            </a:extLst>
          </p:cNvPr>
          <p:cNvPicPr>
            <a:picLocks noGrp="1" noChangeAspect="1"/>
          </p:cNvPicPr>
          <p:nvPr>
            <p:ph idx="1"/>
          </p:nvPr>
        </p:nvPicPr>
        <p:blipFill>
          <a:blip r:embed="rId2"/>
          <a:stretch>
            <a:fillRect/>
          </a:stretch>
        </p:blipFill>
        <p:spPr>
          <a:xfrm>
            <a:off x="1032987" y="872836"/>
            <a:ext cx="10126026" cy="5508913"/>
          </a:xfrm>
        </p:spPr>
      </p:pic>
      <p:sp>
        <p:nvSpPr>
          <p:cNvPr id="6" name="TextBox 5">
            <a:extLst>
              <a:ext uri="{FF2B5EF4-FFF2-40B4-BE49-F238E27FC236}">
                <a16:creationId xmlns:a16="http://schemas.microsoft.com/office/drawing/2014/main" id="{7A50FC34-9795-4BE9-BC2D-537A72EE7DEC}"/>
              </a:ext>
            </a:extLst>
          </p:cNvPr>
          <p:cNvSpPr txBox="1"/>
          <p:nvPr/>
        </p:nvSpPr>
        <p:spPr>
          <a:xfrm>
            <a:off x="1298863" y="245418"/>
            <a:ext cx="2036840" cy="461665"/>
          </a:xfrm>
          <a:prstGeom prst="rect">
            <a:avLst/>
          </a:prstGeom>
          <a:noFill/>
        </p:spPr>
        <p:txBody>
          <a:bodyPr wrap="none" rtlCol="0">
            <a:spAutoFit/>
          </a:bodyPr>
          <a:lstStyle/>
          <a:p>
            <a:r>
              <a:rPr lang="en-IN" sz="2400" dirty="0"/>
              <a:t>Front-end View</a:t>
            </a:r>
          </a:p>
        </p:txBody>
      </p:sp>
    </p:spTree>
    <p:extLst>
      <p:ext uri="{BB962C8B-B14F-4D97-AF65-F5344CB8AC3E}">
        <p14:creationId xmlns:p14="http://schemas.microsoft.com/office/powerpoint/2010/main" val="1831949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8E119-E0F4-430F-B528-ADD3AA0D2214}"/>
              </a:ext>
            </a:extLst>
          </p:cNvPr>
          <p:cNvPicPr>
            <a:picLocks noChangeAspect="1"/>
          </p:cNvPicPr>
          <p:nvPr/>
        </p:nvPicPr>
        <p:blipFill>
          <a:blip r:embed="rId2"/>
          <a:stretch>
            <a:fillRect/>
          </a:stretch>
        </p:blipFill>
        <p:spPr>
          <a:xfrm>
            <a:off x="1045422" y="1029738"/>
            <a:ext cx="10101155" cy="5508000"/>
          </a:xfrm>
          <a:prstGeom prst="rect">
            <a:avLst/>
          </a:prstGeom>
        </p:spPr>
      </p:pic>
      <p:sp>
        <p:nvSpPr>
          <p:cNvPr id="6" name="TextBox 5">
            <a:extLst>
              <a:ext uri="{FF2B5EF4-FFF2-40B4-BE49-F238E27FC236}">
                <a16:creationId xmlns:a16="http://schemas.microsoft.com/office/drawing/2014/main" id="{3AB5E06F-2C6F-45AE-BD96-BD84E3BE4F32}"/>
              </a:ext>
            </a:extLst>
          </p:cNvPr>
          <p:cNvSpPr txBox="1"/>
          <p:nvPr/>
        </p:nvSpPr>
        <p:spPr>
          <a:xfrm>
            <a:off x="1226127" y="320262"/>
            <a:ext cx="5729454" cy="461665"/>
          </a:xfrm>
          <a:prstGeom prst="rect">
            <a:avLst/>
          </a:prstGeom>
          <a:noFill/>
        </p:spPr>
        <p:txBody>
          <a:bodyPr wrap="none" rtlCol="0">
            <a:spAutoFit/>
          </a:bodyPr>
          <a:lstStyle/>
          <a:p>
            <a:r>
              <a:rPr lang="en-IN" sz="2400" dirty="0"/>
              <a:t>Prediction Details (after uploading the photo)</a:t>
            </a:r>
          </a:p>
        </p:txBody>
      </p:sp>
    </p:spTree>
    <p:extLst>
      <p:ext uri="{BB962C8B-B14F-4D97-AF65-F5344CB8AC3E}">
        <p14:creationId xmlns:p14="http://schemas.microsoft.com/office/powerpoint/2010/main" val="143240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D1DFA-095F-49B3-8D88-2D09414A4BDD}"/>
              </a:ext>
            </a:extLst>
          </p:cNvPr>
          <p:cNvPicPr>
            <a:picLocks noChangeAspect="1"/>
          </p:cNvPicPr>
          <p:nvPr/>
        </p:nvPicPr>
        <p:blipFill>
          <a:blip r:embed="rId2"/>
          <a:stretch>
            <a:fillRect/>
          </a:stretch>
        </p:blipFill>
        <p:spPr>
          <a:xfrm>
            <a:off x="1813784" y="924382"/>
            <a:ext cx="8564432" cy="5508000"/>
          </a:xfrm>
          <a:prstGeom prst="rect">
            <a:avLst/>
          </a:prstGeom>
        </p:spPr>
      </p:pic>
      <p:sp>
        <p:nvSpPr>
          <p:cNvPr id="4" name="TextBox 3">
            <a:extLst>
              <a:ext uri="{FF2B5EF4-FFF2-40B4-BE49-F238E27FC236}">
                <a16:creationId xmlns:a16="http://schemas.microsoft.com/office/drawing/2014/main" id="{A9E09FA4-B48A-40FD-83A6-6BFEDE8BBC37}"/>
              </a:ext>
            </a:extLst>
          </p:cNvPr>
          <p:cNvSpPr txBox="1"/>
          <p:nvPr/>
        </p:nvSpPr>
        <p:spPr>
          <a:xfrm>
            <a:off x="1813784" y="288303"/>
            <a:ext cx="1735475" cy="461665"/>
          </a:xfrm>
          <a:prstGeom prst="rect">
            <a:avLst/>
          </a:prstGeom>
          <a:noFill/>
        </p:spPr>
        <p:txBody>
          <a:bodyPr wrap="none" rtlCol="0">
            <a:spAutoFit/>
          </a:bodyPr>
          <a:lstStyle/>
          <a:p>
            <a:r>
              <a:rPr lang="en-IN" sz="2400" dirty="0"/>
              <a:t>Recipe page</a:t>
            </a:r>
          </a:p>
        </p:txBody>
      </p:sp>
    </p:spTree>
    <p:extLst>
      <p:ext uri="{BB962C8B-B14F-4D97-AF65-F5344CB8AC3E}">
        <p14:creationId xmlns:p14="http://schemas.microsoft.com/office/powerpoint/2010/main" val="1124019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3D71-18DC-442E-96DD-E7D0D28FC24B}"/>
              </a:ext>
            </a:extLst>
          </p:cNvPr>
          <p:cNvSpPr>
            <a:spLocks noGrp="1"/>
          </p:cNvSpPr>
          <p:nvPr>
            <p:ph type="title"/>
          </p:nvPr>
        </p:nvSpPr>
        <p:spPr>
          <a:xfrm>
            <a:off x="1143001" y="2689715"/>
            <a:ext cx="9905998" cy="1478570"/>
          </a:xfrm>
        </p:spPr>
        <p:txBody>
          <a:bodyPr/>
          <a:lstStyle/>
          <a:p>
            <a:pPr algn="ctr"/>
            <a:r>
              <a:rPr lang="en-IN" sz="4400" dirty="0"/>
              <a:t>Project</a:t>
            </a:r>
            <a:r>
              <a:rPr lang="en-IN" dirty="0"/>
              <a:t> </a:t>
            </a:r>
            <a:r>
              <a:rPr lang="en-IN" sz="4400" dirty="0"/>
              <a:t>Demonstration</a:t>
            </a:r>
            <a:endParaRPr lang="en-IN" dirty="0"/>
          </a:p>
        </p:txBody>
      </p:sp>
    </p:spTree>
    <p:extLst>
      <p:ext uri="{BB962C8B-B14F-4D97-AF65-F5344CB8AC3E}">
        <p14:creationId xmlns:p14="http://schemas.microsoft.com/office/powerpoint/2010/main" val="1946576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D22C036-F008-48E0-8938-F2763BB515CA}"/>
              </a:ext>
            </a:extLst>
          </p:cNvPr>
          <p:cNvSpPr>
            <a:spLocks noGrp="1"/>
          </p:cNvSpPr>
          <p:nvPr>
            <p:ph type="title"/>
          </p:nvPr>
        </p:nvSpPr>
        <p:spPr/>
        <p:txBody>
          <a:bodyPr/>
          <a:lstStyle/>
          <a:p>
            <a:r>
              <a:rPr lang="en-IN" dirty="0"/>
              <a:t>Conclusion</a:t>
            </a:r>
          </a:p>
        </p:txBody>
      </p:sp>
      <p:sp>
        <p:nvSpPr>
          <p:cNvPr id="10" name="Subtitle 9">
            <a:extLst>
              <a:ext uri="{FF2B5EF4-FFF2-40B4-BE49-F238E27FC236}">
                <a16:creationId xmlns:a16="http://schemas.microsoft.com/office/drawing/2014/main" id="{3ABC60CA-B429-40EF-9C52-0B7DCBFBC5BF}"/>
              </a:ext>
            </a:extLst>
          </p:cNvPr>
          <p:cNvSpPr>
            <a:spLocks noGrp="1"/>
          </p:cNvSpPr>
          <p:nvPr>
            <p:ph idx="1"/>
          </p:nvPr>
        </p:nvSpPr>
        <p:spPr/>
        <p:txBody>
          <a:bodyPr>
            <a:normAutofit fontScale="92500" lnSpcReduction="20000"/>
          </a:bodyPr>
          <a:lstStyle/>
          <a:p>
            <a:pPr marL="0" indent="0">
              <a:buNone/>
            </a:pPr>
            <a:r>
              <a:rPr lang="en-IN" dirty="0">
                <a:latin typeface="Arial" panose="020B0604020202020204" pitchFamily="34" charset="0"/>
                <a:cs typeface="Arial" panose="020B0604020202020204" pitchFamily="34" charset="0"/>
              </a:rPr>
              <a:t>In conclusion, we applied the knowledge of Convolution Neural Networks to identify the input image and with an additional help of VGG library, we achieved a satisfactory accuracy, </a:t>
            </a:r>
          </a:p>
          <a:p>
            <a:pPr marL="0" indent="0">
              <a:buNone/>
            </a:pPr>
            <a:r>
              <a:rPr lang="en-IN" dirty="0">
                <a:latin typeface="Arial" panose="020B0604020202020204" pitchFamily="34" charset="0"/>
                <a:cs typeface="Arial" panose="020B0604020202020204" pitchFamily="34" charset="0"/>
              </a:rPr>
              <a:t>Secondly, we deployed our trained model using Flask to a website. It contains a home page where the user uploads the photo and gets a brief result based on the prediction. The user can later see the detailed recipe in the following page.</a:t>
            </a:r>
          </a:p>
          <a:p>
            <a:pPr marL="0" indent="0">
              <a:buNone/>
            </a:pPr>
            <a:r>
              <a:rPr lang="en-IN" dirty="0">
                <a:latin typeface="Arial" panose="020B0604020202020204" pitchFamily="34" charset="0"/>
                <a:cs typeface="Arial" panose="020B0604020202020204" pitchFamily="34" charset="0"/>
              </a:rPr>
              <a:t>Hence, our project </a:t>
            </a:r>
            <a:r>
              <a:rPr lang="en-US" b="0" i="0" dirty="0">
                <a:effectLst/>
                <a:latin typeface="Arial" panose="020B0604020202020204" pitchFamily="34" charset="0"/>
                <a:cs typeface="Arial" panose="020B0604020202020204" pitchFamily="34" charset="0"/>
              </a:rPr>
              <a:t>will classify images into food categories and to output a matching recipe.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3622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2DFC-D9BD-412F-A0AA-25EE602E7D64}"/>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249C988-0EBD-401B-BAE7-E74B230EED04}"/>
              </a:ext>
            </a:extLst>
          </p:cNvPr>
          <p:cNvSpPr>
            <a:spLocks noGrp="1"/>
          </p:cNvSpPr>
          <p:nvPr>
            <p:ph idx="1"/>
          </p:nvPr>
        </p:nvSpPr>
        <p:spPr>
          <a:xfrm>
            <a:off x="1141412" y="2249487"/>
            <a:ext cx="9905999" cy="3704504"/>
          </a:xfrm>
        </p:spPr>
        <p:txBody>
          <a:bodyPr>
            <a:noAutofit/>
          </a:bodyPr>
          <a:lstStyle/>
          <a:p>
            <a:r>
              <a:rPr lang="en-US" sz="1800" dirty="0">
                <a:latin typeface="Arial" panose="020B0604020202020204" pitchFamily="34" charset="0"/>
                <a:cs typeface="Arial" panose="020B0604020202020204" pitchFamily="34" charset="0"/>
              </a:rPr>
              <a:t>W</a:t>
            </a:r>
            <a:r>
              <a:rPr lang="en-US" sz="1800" b="0" i="0" u="none" strike="noStrike" dirty="0">
                <a:effectLst/>
                <a:latin typeface="Arial" panose="020B0604020202020204" pitchFamily="34" charset="0"/>
                <a:cs typeface="Arial" panose="020B0604020202020204" pitchFamily="34" charset="0"/>
              </a:rPr>
              <a:t>e propose a food image recognition system based on deep learning algorithms to improve the accuracy and analyze each of the network architectures. This project outlines the many approaches that may be taken in order to create a deep learning solution for food recognition using various methods.</a:t>
            </a:r>
          </a:p>
          <a:p>
            <a:r>
              <a:rPr lang="en-US" sz="1800" dirty="0">
                <a:latin typeface="Arial" panose="020B0604020202020204" pitchFamily="34" charset="0"/>
                <a:cs typeface="Arial" panose="020B0604020202020204" pitchFamily="34" charset="0"/>
              </a:rPr>
              <a:t>The goal of this project is to create a system to identify food from the images, solve the challenges of automatically recognizing an image of food and generating the corresponding recipe. </a:t>
            </a:r>
          </a:p>
          <a:p>
            <a:r>
              <a:rPr lang="en-US" sz="1800" dirty="0">
                <a:latin typeface="Arial" panose="020B0604020202020204" pitchFamily="34" charset="0"/>
                <a:cs typeface="Arial" panose="020B0604020202020204" pitchFamily="34" charset="0"/>
              </a:rPr>
              <a:t>We are using convolutional neural networks to detect the recipe in food and focus on applications of automatic food identification. And this model will categorize images of food into food groups and provide a recipe that corresponds to them</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230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38EA-3440-4E75-A2D0-2B87DC8FCA54}"/>
              </a:ext>
            </a:extLst>
          </p:cNvPr>
          <p:cNvSpPr>
            <a:spLocks noGrp="1"/>
          </p:cNvSpPr>
          <p:nvPr>
            <p:ph type="title"/>
          </p:nvPr>
        </p:nvSpPr>
        <p:spPr/>
        <p:txBody>
          <a:bodyPr/>
          <a:lstStyle/>
          <a:p>
            <a:r>
              <a:rPr lang="en-IN" dirty="0"/>
              <a:t>SYSTEM requirements</a:t>
            </a:r>
          </a:p>
        </p:txBody>
      </p:sp>
      <p:sp>
        <p:nvSpPr>
          <p:cNvPr id="3" name="Content Placeholder 2">
            <a:extLst>
              <a:ext uri="{FF2B5EF4-FFF2-40B4-BE49-F238E27FC236}">
                <a16:creationId xmlns:a16="http://schemas.microsoft.com/office/drawing/2014/main" id="{735657DD-C9A9-46F5-A8F1-B459A901B487}"/>
              </a:ext>
            </a:extLst>
          </p:cNvPr>
          <p:cNvSpPr>
            <a:spLocks noGrp="1"/>
          </p:cNvSpPr>
          <p:nvPr>
            <p:ph idx="1"/>
          </p:nvPr>
        </p:nvSpPr>
        <p:spPr/>
        <p:txBody>
          <a:bodyPr/>
          <a:lstStyle/>
          <a:p>
            <a:r>
              <a:rPr lang="en-IN" dirty="0"/>
              <a:t>Python 3.8.3</a:t>
            </a:r>
          </a:p>
          <a:p>
            <a:r>
              <a:rPr lang="en-IN" dirty="0"/>
              <a:t>Anaconda Navigator (</a:t>
            </a:r>
            <a:r>
              <a:rPr lang="en-IN" dirty="0" err="1"/>
              <a:t>Jupyter</a:t>
            </a:r>
            <a:r>
              <a:rPr lang="en-IN" dirty="0"/>
              <a:t> Notebook)</a:t>
            </a:r>
          </a:p>
          <a:p>
            <a:r>
              <a:rPr lang="en-IN" dirty="0"/>
              <a:t>Visual Studio Code</a:t>
            </a:r>
          </a:p>
          <a:p>
            <a:r>
              <a:rPr lang="en-IN" dirty="0" err="1"/>
              <a:t>Tensorflow</a:t>
            </a:r>
            <a:r>
              <a:rPr lang="en-IN" dirty="0"/>
              <a:t> (and VGG library)</a:t>
            </a:r>
          </a:p>
          <a:p>
            <a:r>
              <a:rPr lang="en-IN" dirty="0"/>
              <a:t>HTML5, CSS3, BootStrap5, JavaScript</a:t>
            </a:r>
          </a:p>
          <a:p>
            <a:r>
              <a:rPr lang="en-IN" dirty="0"/>
              <a:t>Flask framework</a:t>
            </a:r>
          </a:p>
        </p:txBody>
      </p:sp>
    </p:spTree>
    <p:extLst>
      <p:ext uri="{BB962C8B-B14F-4D97-AF65-F5344CB8AC3E}">
        <p14:creationId xmlns:p14="http://schemas.microsoft.com/office/powerpoint/2010/main" val="2989710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4747-1177-40B3-85F7-6323CDA85024}"/>
              </a:ext>
            </a:extLst>
          </p:cNvPr>
          <p:cNvSpPr>
            <a:spLocks noGrp="1"/>
          </p:cNvSpPr>
          <p:nvPr>
            <p:ph type="title"/>
          </p:nvPr>
        </p:nvSpPr>
        <p:spPr/>
        <p:txBody>
          <a:bodyPr/>
          <a:lstStyle/>
          <a:p>
            <a:r>
              <a:rPr lang="en-IN" dirty="0"/>
              <a:t>flowcharts</a:t>
            </a:r>
          </a:p>
        </p:txBody>
      </p:sp>
      <p:pic>
        <p:nvPicPr>
          <p:cNvPr id="1028" name="Picture 4">
            <a:extLst>
              <a:ext uri="{FF2B5EF4-FFF2-40B4-BE49-F238E27FC236}">
                <a16:creationId xmlns:a16="http://schemas.microsoft.com/office/drawing/2014/main" id="{27927616-8C3A-4D7B-A982-A5975D5EA2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6337" y="2249488"/>
            <a:ext cx="9476152"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173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3F3DD10-4EE7-45C5-A42E-09FB18AF4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627" y="666750"/>
            <a:ext cx="7834745"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40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AD7A-6E7D-4E90-A8CF-AE284C51FBB3}"/>
              </a:ext>
            </a:extLst>
          </p:cNvPr>
          <p:cNvSpPr>
            <a:spLocks noGrp="1"/>
          </p:cNvSpPr>
          <p:nvPr>
            <p:ph type="title"/>
          </p:nvPr>
        </p:nvSpPr>
        <p:spPr/>
        <p:txBody>
          <a:bodyPr/>
          <a:lstStyle/>
          <a:p>
            <a:r>
              <a:rPr lang="en-IN" dirty="0"/>
              <a:t>code</a:t>
            </a:r>
          </a:p>
        </p:txBody>
      </p:sp>
      <p:pic>
        <p:nvPicPr>
          <p:cNvPr id="5" name="Content Placeholder 4">
            <a:extLst>
              <a:ext uri="{FF2B5EF4-FFF2-40B4-BE49-F238E27FC236}">
                <a16:creationId xmlns:a16="http://schemas.microsoft.com/office/drawing/2014/main" id="{F810F212-F003-4B1D-800E-7274C431F379}"/>
              </a:ext>
            </a:extLst>
          </p:cNvPr>
          <p:cNvPicPr>
            <a:picLocks noGrp="1" noChangeAspect="1"/>
          </p:cNvPicPr>
          <p:nvPr>
            <p:ph idx="1"/>
          </p:nvPr>
        </p:nvPicPr>
        <p:blipFill>
          <a:blip r:embed="rId2"/>
          <a:stretch>
            <a:fillRect/>
          </a:stretch>
        </p:blipFill>
        <p:spPr>
          <a:xfrm>
            <a:off x="1141413" y="3429000"/>
            <a:ext cx="9906000" cy="2343063"/>
          </a:xfrm>
        </p:spPr>
      </p:pic>
      <p:sp>
        <p:nvSpPr>
          <p:cNvPr id="6" name="TextBox 5">
            <a:extLst>
              <a:ext uri="{FF2B5EF4-FFF2-40B4-BE49-F238E27FC236}">
                <a16:creationId xmlns:a16="http://schemas.microsoft.com/office/drawing/2014/main" id="{CF1F3CA0-E8AA-46F7-9804-3399E9BB21C1}"/>
              </a:ext>
            </a:extLst>
          </p:cNvPr>
          <p:cNvSpPr txBox="1"/>
          <p:nvPr/>
        </p:nvSpPr>
        <p:spPr>
          <a:xfrm>
            <a:off x="1141413" y="2532211"/>
            <a:ext cx="2791662" cy="461665"/>
          </a:xfrm>
          <a:prstGeom prst="rect">
            <a:avLst/>
          </a:prstGeom>
          <a:noFill/>
        </p:spPr>
        <p:txBody>
          <a:bodyPr wrap="none" rtlCol="0">
            <a:spAutoFit/>
          </a:bodyPr>
          <a:lstStyle/>
          <a:p>
            <a:r>
              <a:rPr lang="en-IN" sz="2400" dirty="0"/>
              <a:t>Image</a:t>
            </a:r>
            <a:r>
              <a:rPr lang="en-IN" dirty="0"/>
              <a:t> </a:t>
            </a:r>
            <a:r>
              <a:rPr lang="en-IN" sz="2400" dirty="0"/>
              <a:t>Pre-processing</a:t>
            </a:r>
            <a:endParaRPr lang="en-IN" dirty="0"/>
          </a:p>
        </p:txBody>
      </p:sp>
    </p:spTree>
    <p:extLst>
      <p:ext uri="{BB962C8B-B14F-4D97-AF65-F5344CB8AC3E}">
        <p14:creationId xmlns:p14="http://schemas.microsoft.com/office/powerpoint/2010/main" val="1004077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7D4169-24D9-49BB-92A1-3BDB60C4A6B3}"/>
              </a:ext>
            </a:extLst>
          </p:cNvPr>
          <p:cNvSpPr txBox="1"/>
          <p:nvPr/>
        </p:nvSpPr>
        <p:spPr>
          <a:xfrm>
            <a:off x="909637" y="735522"/>
            <a:ext cx="1978619" cy="461665"/>
          </a:xfrm>
          <a:prstGeom prst="rect">
            <a:avLst/>
          </a:prstGeom>
          <a:noFill/>
        </p:spPr>
        <p:txBody>
          <a:bodyPr wrap="none" rtlCol="0">
            <a:spAutoFit/>
          </a:bodyPr>
          <a:lstStyle/>
          <a:p>
            <a:r>
              <a:rPr lang="en-IN" sz="2400" dirty="0"/>
              <a:t>Model training</a:t>
            </a:r>
          </a:p>
        </p:txBody>
      </p:sp>
      <p:pic>
        <p:nvPicPr>
          <p:cNvPr id="4" name="Picture 3">
            <a:extLst>
              <a:ext uri="{FF2B5EF4-FFF2-40B4-BE49-F238E27FC236}">
                <a16:creationId xmlns:a16="http://schemas.microsoft.com/office/drawing/2014/main" id="{739407D9-EC25-449C-8496-042BB0B162C0}"/>
              </a:ext>
            </a:extLst>
          </p:cNvPr>
          <p:cNvPicPr>
            <a:picLocks noChangeAspect="1"/>
          </p:cNvPicPr>
          <p:nvPr/>
        </p:nvPicPr>
        <p:blipFill>
          <a:blip r:embed="rId2"/>
          <a:stretch>
            <a:fillRect/>
          </a:stretch>
        </p:blipFill>
        <p:spPr>
          <a:xfrm>
            <a:off x="909637" y="1462520"/>
            <a:ext cx="10372725" cy="4429125"/>
          </a:xfrm>
          <a:prstGeom prst="rect">
            <a:avLst/>
          </a:prstGeom>
        </p:spPr>
      </p:pic>
    </p:spTree>
    <p:extLst>
      <p:ext uri="{BB962C8B-B14F-4D97-AF65-F5344CB8AC3E}">
        <p14:creationId xmlns:p14="http://schemas.microsoft.com/office/powerpoint/2010/main" val="3846256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061F0DF-B8E6-4E21-A0EF-9555C84C4AED}"/>
              </a:ext>
            </a:extLst>
          </p:cNvPr>
          <p:cNvPicPr>
            <a:picLocks noChangeAspect="1"/>
          </p:cNvPicPr>
          <p:nvPr/>
        </p:nvPicPr>
        <p:blipFill>
          <a:blip r:embed="rId2"/>
          <a:stretch>
            <a:fillRect/>
          </a:stretch>
        </p:blipFill>
        <p:spPr>
          <a:xfrm>
            <a:off x="1114426" y="985837"/>
            <a:ext cx="4905375" cy="4886325"/>
          </a:xfrm>
          <a:prstGeom prst="rect">
            <a:avLst/>
          </a:prstGeom>
        </p:spPr>
      </p:pic>
      <p:pic>
        <p:nvPicPr>
          <p:cNvPr id="24" name="Picture 23">
            <a:extLst>
              <a:ext uri="{FF2B5EF4-FFF2-40B4-BE49-F238E27FC236}">
                <a16:creationId xmlns:a16="http://schemas.microsoft.com/office/drawing/2014/main" id="{FE0D44A0-8682-418F-AD85-74CD31F5F642}"/>
              </a:ext>
            </a:extLst>
          </p:cNvPr>
          <p:cNvPicPr>
            <a:picLocks noChangeAspect="1"/>
          </p:cNvPicPr>
          <p:nvPr/>
        </p:nvPicPr>
        <p:blipFill>
          <a:blip r:embed="rId3"/>
          <a:stretch>
            <a:fillRect/>
          </a:stretch>
        </p:blipFill>
        <p:spPr>
          <a:xfrm>
            <a:off x="6210299" y="2262187"/>
            <a:ext cx="4867275" cy="3609975"/>
          </a:xfrm>
          <a:prstGeom prst="rect">
            <a:avLst/>
          </a:prstGeom>
        </p:spPr>
      </p:pic>
      <p:sp>
        <p:nvSpPr>
          <p:cNvPr id="25" name="TextBox 24">
            <a:extLst>
              <a:ext uri="{FF2B5EF4-FFF2-40B4-BE49-F238E27FC236}">
                <a16:creationId xmlns:a16="http://schemas.microsoft.com/office/drawing/2014/main" id="{37CBFBB1-CAC2-4CA5-99DF-4A99C4DCBAC3}"/>
              </a:ext>
            </a:extLst>
          </p:cNvPr>
          <p:cNvSpPr txBox="1"/>
          <p:nvPr/>
        </p:nvSpPr>
        <p:spPr>
          <a:xfrm>
            <a:off x="8900375" y="755004"/>
            <a:ext cx="2177199" cy="461665"/>
          </a:xfrm>
          <a:prstGeom prst="rect">
            <a:avLst/>
          </a:prstGeom>
          <a:noFill/>
        </p:spPr>
        <p:txBody>
          <a:bodyPr wrap="none" rtlCol="0">
            <a:spAutoFit/>
          </a:bodyPr>
          <a:lstStyle/>
          <a:p>
            <a:r>
              <a:rPr lang="en-IN" sz="2400" dirty="0"/>
              <a:t>Model Summary</a:t>
            </a:r>
          </a:p>
        </p:txBody>
      </p:sp>
    </p:spTree>
    <p:extLst>
      <p:ext uri="{BB962C8B-B14F-4D97-AF65-F5344CB8AC3E}">
        <p14:creationId xmlns:p14="http://schemas.microsoft.com/office/powerpoint/2010/main" val="10675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217884-4588-44B5-AF06-766A700C16CD}"/>
              </a:ext>
            </a:extLst>
          </p:cNvPr>
          <p:cNvPicPr>
            <a:picLocks noChangeAspect="1"/>
          </p:cNvPicPr>
          <p:nvPr/>
        </p:nvPicPr>
        <p:blipFill>
          <a:blip r:embed="rId2"/>
          <a:stretch>
            <a:fillRect/>
          </a:stretch>
        </p:blipFill>
        <p:spPr>
          <a:xfrm>
            <a:off x="2424112" y="1353848"/>
            <a:ext cx="7343775" cy="4981575"/>
          </a:xfrm>
          <a:prstGeom prst="rect">
            <a:avLst/>
          </a:prstGeom>
        </p:spPr>
      </p:pic>
      <p:sp>
        <p:nvSpPr>
          <p:cNvPr id="6" name="TextBox 5">
            <a:extLst>
              <a:ext uri="{FF2B5EF4-FFF2-40B4-BE49-F238E27FC236}">
                <a16:creationId xmlns:a16="http://schemas.microsoft.com/office/drawing/2014/main" id="{26F30314-225B-4FC5-B938-D97F065A6C1B}"/>
              </a:ext>
            </a:extLst>
          </p:cNvPr>
          <p:cNvSpPr txBox="1"/>
          <p:nvPr/>
        </p:nvSpPr>
        <p:spPr>
          <a:xfrm>
            <a:off x="2424112" y="522577"/>
            <a:ext cx="2084225" cy="461665"/>
          </a:xfrm>
          <a:prstGeom prst="rect">
            <a:avLst/>
          </a:prstGeom>
          <a:noFill/>
        </p:spPr>
        <p:txBody>
          <a:bodyPr wrap="none" rtlCol="0">
            <a:spAutoFit/>
          </a:bodyPr>
          <a:lstStyle/>
          <a:p>
            <a:r>
              <a:rPr lang="en-IN" sz="2400" dirty="0"/>
              <a:t>Model Statistics</a:t>
            </a:r>
          </a:p>
        </p:txBody>
      </p:sp>
    </p:spTree>
    <p:extLst>
      <p:ext uri="{BB962C8B-B14F-4D97-AF65-F5344CB8AC3E}">
        <p14:creationId xmlns:p14="http://schemas.microsoft.com/office/powerpoint/2010/main" val="6132815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160</TotalTime>
  <Words>304</Words>
  <Application>Microsoft Office PowerPoint</Application>
  <PresentationFormat>Widescreen</PresentationFormat>
  <Paragraphs>30</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Tw Cen MT</vt:lpstr>
      <vt:lpstr>Circuit</vt:lpstr>
      <vt:lpstr>Recipe Recognition With Deep Learning</vt:lpstr>
      <vt:lpstr>introduction</vt:lpstr>
      <vt:lpstr>SYSTEM requirements</vt:lpstr>
      <vt:lpstr>flowcharts</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Demonstration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Recipe Recognition With Deep Learning</dc:title>
  <dc:creator>Hartej Singh</dc:creator>
  <cp:lastModifiedBy>Hartej Singh</cp:lastModifiedBy>
  <cp:revision>3</cp:revision>
  <dcterms:created xsi:type="dcterms:W3CDTF">2021-07-29T12:49:42Z</dcterms:created>
  <dcterms:modified xsi:type="dcterms:W3CDTF">2021-07-29T15:30:13Z</dcterms:modified>
</cp:coreProperties>
</file>